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</p:sldIdLst>
  <p:sldSz cy="5143500" cx="9144000"/>
  <p:notesSz cx="6858000" cy="9144000"/>
  <p:embeddedFontLst>
    <p:embeddedFont>
      <p:font typeface="Montserrat"/>
      <p:regular r:id="rId73"/>
      <p:bold r:id="rId74"/>
      <p:italic r:id="rId75"/>
      <p:boldItalic r:id="rId76"/>
    </p:embeddedFont>
    <p:embeddedFont>
      <p:font typeface="Open Sans"/>
      <p:regular r:id="rId77"/>
      <p:bold r:id="rId78"/>
      <p:italic r:id="rId79"/>
      <p:boldItalic r:id="rId8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E4FCB1B-2DFA-4521-87D5-3DE17E39C17D}">
  <a:tblStyle styleId="{2E4FCB1B-2DFA-4521-87D5-3DE17E39C17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CE24ACAE-BE9B-41EC-9619-B46BBDE59E0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Montserrat-regular.fntdata"/><Relationship Id="rId72" Type="http://schemas.openxmlformats.org/officeDocument/2006/relationships/slide" Target="slides/slide66.xml"/><Relationship Id="rId31" Type="http://schemas.openxmlformats.org/officeDocument/2006/relationships/slide" Target="slides/slide25.xml"/><Relationship Id="rId75" Type="http://schemas.openxmlformats.org/officeDocument/2006/relationships/font" Target="fonts/Montserrat-italic.fntdata"/><Relationship Id="rId30" Type="http://schemas.openxmlformats.org/officeDocument/2006/relationships/slide" Target="slides/slide24.xml"/><Relationship Id="rId74" Type="http://schemas.openxmlformats.org/officeDocument/2006/relationships/font" Target="fonts/Montserrat-bold.fntdata"/><Relationship Id="rId33" Type="http://schemas.openxmlformats.org/officeDocument/2006/relationships/slide" Target="slides/slide27.xml"/><Relationship Id="rId77" Type="http://schemas.openxmlformats.org/officeDocument/2006/relationships/font" Target="fonts/OpenSans-regular.fntdata"/><Relationship Id="rId32" Type="http://schemas.openxmlformats.org/officeDocument/2006/relationships/slide" Target="slides/slide26.xml"/><Relationship Id="rId76" Type="http://schemas.openxmlformats.org/officeDocument/2006/relationships/font" Target="fonts/Montserrat-boldItalic.fntdata"/><Relationship Id="rId35" Type="http://schemas.openxmlformats.org/officeDocument/2006/relationships/slide" Target="slides/slide29.xml"/><Relationship Id="rId79" Type="http://schemas.openxmlformats.org/officeDocument/2006/relationships/font" Target="fonts/OpenSans-italic.fntdata"/><Relationship Id="rId34" Type="http://schemas.openxmlformats.org/officeDocument/2006/relationships/slide" Target="slides/slide28.xml"/><Relationship Id="rId78" Type="http://schemas.openxmlformats.org/officeDocument/2006/relationships/font" Target="fonts/OpenSans-bold.fntdata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slide" Target="slides/slide6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757ea08e45_28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757ea08e45_28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757ea08e45_28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757ea08e45_28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757ea08e45_3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757ea08e45_3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757ea08e45_28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757ea08e45_28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757ea08e45_28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757ea08e45_28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57ea08e45_28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757ea08e45_28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757ea08e45_28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757ea08e45_28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75ad26162a_7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75ad26162a_7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757ea08e45_28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757ea08e45_28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75ad26162a_7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75ad26162a_7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57ea08e45_3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757ea08e45_3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754bf6c9c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754bf6c9c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754bf6c9c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754bf6c9c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754bf6c9c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754bf6c9c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5b4203f7c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5b4203f7c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5b4203f7c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5b4203f7c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518,938 </a:t>
            </a:r>
            <a:r>
              <a:rPr lang="en"/>
              <a:t>radiographs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5b4203f7c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5b4203f7c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5b4203f7c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5b4203f7c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5b4203f7c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5b4203f7c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5b4203f7c4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5b4203f7c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5b4203f7c4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5b4203f7c4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75ad26162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75ad26162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5b4203f7c4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5b4203f7c4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5b4203f7c4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5b4203f7c4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b4203f7c4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b4203f7c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5b4203f7c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5b4203f7c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5b4203f7c4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5b4203f7c4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5b4203f7c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5b4203f7c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5b4203f7c4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5b4203f7c4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5b4203f7c4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5b4203f7c4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5b4203f7c4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5b4203f7c4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5b4203f7c4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5b4203f7c4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75ad26162a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75ad26162a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5b4203f7c4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5b4203f7c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5b4203f7c4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5b4203f7c4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992051a96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992051a9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5b4203f7c4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5b4203f7c4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5b4203f7c4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5b4203f7c4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5b4203f7c4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5b4203f7c4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5b4203f7c4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5b4203f7c4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5b4203f7c4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5b4203f7c4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5b4203f7c4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5b4203f7c4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5b4203f7c4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5b4203f7c4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757ea08e45_28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757ea08e45_28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754bf6c9c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754bf6c9c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5b4203f7c4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5b4203f7c4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5b4203f7c4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5b4203f7c4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5b4203f7c4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5b4203f7c4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5b4203f7c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5b4203f7c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5b4203f7c4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5b4203f7c4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754bf6c9c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2754bf6c9c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754bf6c9c8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754bf6c9c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754bf6c9c8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754bf6c9c8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754bf6c9c8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2754bf6c9c8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75b1ad874c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75b1ad874c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5b4203f7c4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25b4203f7c4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754bf6c9c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754bf6c9c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757ea08e45_2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757ea08e45_2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75ad26162a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75ad26162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75ad26162a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275ad26162a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757ea08e45_28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757ea08e45_28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757ea08e45_3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2757ea08e45_3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75b1ad874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75b1ad874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757ea08e45_3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757ea08e45_3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757ea08e45_28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757ea08e45_28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8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Relationship Id="rId4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4.png"/><Relationship Id="rId4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8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2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6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4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3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3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hyperlink" Target="https://github.com/Emory-HITI/datathon/tree/main/teams/team_1" TargetMode="External"/><Relationship Id="rId4" Type="http://schemas.openxmlformats.org/officeDocument/2006/relationships/hyperlink" Target="https://jhub9.datathon.org/" TargetMode="External"/><Relationship Id="rId5" Type="http://schemas.openxmlformats.org/officeDocument/2006/relationships/hyperlink" Target="https://github.com/Emory-HITI/datathon.git" TargetMode="External"/><Relationship Id="rId6" Type="http://schemas.openxmlformats.org/officeDocument/2006/relationships/hyperlink" Target="https://docs.google.com/document/d/18hP2z8ddEvAlpKSVd3zeCKHNEANl5VjLqHqLFiKdI5s/edit?usp=sharing" TargetMode="Externa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22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9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347650"/>
            <a:ext cx="8520600" cy="19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5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Joint Commission </a:t>
            </a:r>
            <a:r>
              <a:rPr lang="en" sz="1100"/>
              <a:t>					</a:t>
            </a:r>
            <a:endParaRPr sz="2400"/>
          </a:p>
          <a:p>
            <a:pPr indent="4572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/>
              <a:t>Validating the ALG-P Algorithm to Reduce Unexplained Pain Disparities in Underserved Populations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/>
              <a:t>				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/>
              <a:t>			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/>
              <a:t>		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 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7400" y="2279650"/>
            <a:ext cx="1832184" cy="255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Train a vision model to predict pain scores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Use a </a:t>
            </a:r>
            <a:r>
              <a:rPr lang="en">
                <a:solidFill>
                  <a:schemeClr val="dk1"/>
                </a:solidFill>
              </a:rPr>
              <a:t>regression</a:t>
            </a:r>
            <a:r>
              <a:rPr lang="en">
                <a:solidFill>
                  <a:schemeClr val="dk1"/>
                </a:solidFill>
              </a:rPr>
              <a:t> model using KLG arthritis severity scores to predict pain scores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728" y="2660825"/>
            <a:ext cx="1202425" cy="167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128" y="2813225"/>
            <a:ext cx="1202425" cy="167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528" y="2965625"/>
            <a:ext cx="1202425" cy="1679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112;p22"/>
          <p:cNvCxnSpPr/>
          <p:nvPr/>
        </p:nvCxnSpPr>
        <p:spPr>
          <a:xfrm>
            <a:off x="2084025" y="3604075"/>
            <a:ext cx="1053000" cy="111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" name="Google Shape;113;p22"/>
          <p:cNvSpPr/>
          <p:nvPr/>
        </p:nvSpPr>
        <p:spPr>
          <a:xfrm>
            <a:off x="3329100" y="2969425"/>
            <a:ext cx="2028600" cy="12804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Convolutional</a:t>
            </a:r>
            <a:br>
              <a:rPr lang="en" sz="2000"/>
            </a:br>
            <a:r>
              <a:rPr lang="en" sz="2000"/>
              <a:t>Neural Net</a:t>
            </a:r>
            <a:endParaRPr sz="2000"/>
          </a:p>
        </p:txBody>
      </p:sp>
      <p:cxnSp>
        <p:nvCxnSpPr>
          <p:cNvPr id="114" name="Google Shape;114;p22"/>
          <p:cNvCxnSpPr/>
          <p:nvPr/>
        </p:nvCxnSpPr>
        <p:spPr>
          <a:xfrm>
            <a:off x="5576500" y="3604075"/>
            <a:ext cx="1053000" cy="111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5" name="Google Shape;115;p22"/>
          <p:cNvSpPr/>
          <p:nvPr/>
        </p:nvSpPr>
        <p:spPr>
          <a:xfrm>
            <a:off x="6756900" y="2262025"/>
            <a:ext cx="2028600" cy="1280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Non-painful knee</a:t>
            </a:r>
            <a:endParaRPr sz="2000"/>
          </a:p>
        </p:txBody>
      </p:sp>
      <p:sp>
        <p:nvSpPr>
          <p:cNvPr id="116" name="Google Shape;116;p22"/>
          <p:cNvSpPr/>
          <p:nvPr/>
        </p:nvSpPr>
        <p:spPr>
          <a:xfrm>
            <a:off x="6756900" y="3680275"/>
            <a:ext cx="2028600" cy="12804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Painful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knee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prior study on a different knee dataset</a:t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63" y="1192300"/>
            <a:ext cx="8070471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3"/>
          <p:cNvSpPr/>
          <p:nvPr/>
        </p:nvSpPr>
        <p:spPr>
          <a:xfrm>
            <a:off x="820300" y="4312125"/>
            <a:ext cx="7416000" cy="572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Using threshold of &gt;= 4</a:t>
            </a:r>
            <a:br>
              <a:rPr lang="en" sz="1400">
                <a:solidFill>
                  <a:schemeClr val="dk1"/>
                </a:solidFill>
              </a:rPr>
            </a:br>
            <a:r>
              <a:rPr lang="en" sz="1400">
                <a:solidFill>
                  <a:schemeClr val="dk1"/>
                </a:solidFill>
              </a:rPr>
              <a:t>	Neural Net performance: 0.6637 AUC</a:t>
            </a:r>
            <a:endParaRPr sz="14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Neural net performance without excluding ICD-10 codes: 0.6591 AUC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Using threshold of &gt;= 7</a:t>
            </a:r>
            <a:br>
              <a:rPr lang="en" sz="1400">
                <a:solidFill>
                  <a:schemeClr val="dk1"/>
                </a:solidFill>
              </a:rPr>
            </a:br>
            <a:r>
              <a:rPr lang="en" sz="1400">
                <a:solidFill>
                  <a:schemeClr val="dk1"/>
                </a:solidFill>
              </a:rPr>
              <a:t>	Neural Net performance: 0.6711 AUC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Using 11 classes (0 to 10 pain score) -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	Neural Net performance: 0.5277 AUC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700" y="292350"/>
            <a:ext cx="3698076" cy="278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8098" y="292338"/>
            <a:ext cx="3560000" cy="27860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5"/>
          <p:cNvSpPr txBox="1"/>
          <p:nvPr/>
        </p:nvSpPr>
        <p:spPr>
          <a:xfrm>
            <a:off x="2647750" y="3198300"/>
            <a:ext cx="4392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models based on race and KLG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learn?</a:t>
            </a:r>
            <a:endParaRPr/>
          </a:p>
        </p:txBody>
      </p:sp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Ordinal classification of predicting 0 - 10 class performs poorly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Minimal performance difference when training on patients excluded by ICD codes vs. training on all patients and NOT excluding by ICD codes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Prevalence of non-painful knees is low compared to other knee datasets. Radiographs are not performed on patients that don’t have symptoms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Expert evaluation to recognize anatomical features to understand differentials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CPT code for procedures to see if there was anything done next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Subgroup evaluation by age, sex, race [Cross Evaluation]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Check Pain Reporting Inventory for biases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Using </a:t>
            </a:r>
            <a:r>
              <a:rPr lang="en">
                <a:solidFill>
                  <a:schemeClr val="dk1"/>
                </a:solidFill>
              </a:rPr>
              <a:t>original</a:t>
            </a:r>
            <a:r>
              <a:rPr lang="en">
                <a:solidFill>
                  <a:schemeClr val="dk1"/>
                </a:solidFill>
              </a:rPr>
              <a:t> bilateral knee radiographs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Intelligent ICD code imputation (using a trained CNN model)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r>
              <a:rPr lang="en"/>
              <a:t> Slide</a:t>
            </a:r>
            <a:endParaRPr/>
          </a:p>
        </p:txBody>
      </p:sp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MRKR dataset population is unique to other knee datasets and results may 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Threshold for pain score impacts performance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We would prefer a different metric to determine the pain </a:t>
            </a:r>
            <a:r>
              <a:rPr lang="en">
                <a:solidFill>
                  <a:schemeClr val="dk1"/>
                </a:solidFill>
              </a:rPr>
              <a:t>related</a:t>
            </a:r>
            <a:r>
              <a:rPr lang="en">
                <a:solidFill>
                  <a:schemeClr val="dk1"/>
                </a:solidFill>
              </a:rPr>
              <a:t> to a patient’s knee osteoarthritis instead of numeric pain score 0 - 10.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08550" y="252725"/>
            <a:ext cx="5125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lt1"/>
                </a:solidFill>
              </a:rPr>
              <a:t>Pre</a:t>
            </a:r>
            <a:endParaRPr sz="3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/>
        </p:nvSpPr>
        <p:spPr>
          <a:xfrm>
            <a:off x="108550" y="252725"/>
            <a:ext cx="5125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lt1"/>
                </a:solidFill>
              </a:rPr>
              <a:t>Post</a:t>
            </a:r>
            <a:endParaRPr sz="3300">
              <a:solidFill>
                <a:schemeClr val="lt1"/>
              </a:solidFill>
            </a:endParaRPr>
          </a:p>
        </p:txBody>
      </p:sp>
      <p:pic>
        <p:nvPicPr>
          <p:cNvPr id="166" name="Google Shape;1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3750" y="0"/>
            <a:ext cx="685798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type="ctrTitle"/>
          </p:nvPr>
        </p:nvSpPr>
        <p:spPr>
          <a:xfrm>
            <a:off x="311700" y="228600"/>
            <a:ext cx="8520600" cy="26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Consolas"/>
                <a:ea typeface="Consolas"/>
                <a:cs typeface="Consolas"/>
                <a:sym typeface="Consolas"/>
              </a:rPr>
              <a:t>The Emory Knee Radiography Dataset</a:t>
            </a:r>
            <a:endParaRPr sz="3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Consolas"/>
                <a:ea typeface="Consolas"/>
                <a:cs typeface="Consolas"/>
                <a:sym typeface="Consolas"/>
              </a:rPr>
              <a:t>(MRKR)</a:t>
            </a:r>
            <a:endParaRPr sz="3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2" name="Google Shape;172;p31"/>
          <p:cNvSpPr txBox="1"/>
          <p:nvPr>
            <p:ph idx="1" type="subTitle"/>
          </p:nvPr>
        </p:nvSpPr>
        <p:spPr>
          <a:xfrm>
            <a:off x="311700" y="28428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August 2023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97600"/>
            <a:ext cx="4087426" cy="285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0101" y="1630274"/>
            <a:ext cx="4012199" cy="28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idx="4294967295" type="title"/>
          </p:nvPr>
        </p:nvSpPr>
        <p:spPr>
          <a:xfrm>
            <a:off x="311700" y="445025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Clinical Relevance</a:t>
            </a:r>
            <a:br>
              <a:rPr lang="en"/>
            </a:br>
            <a:r>
              <a:rPr lang="en"/>
              <a:t>Knee Pain Disparity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024" y="334500"/>
            <a:ext cx="6615975" cy="447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712" y="251300"/>
            <a:ext cx="7896576" cy="464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4"/>
          <p:cNvSpPr txBox="1"/>
          <p:nvPr>
            <p:ph type="ctrTitle"/>
          </p:nvPr>
        </p:nvSpPr>
        <p:spPr>
          <a:xfrm>
            <a:off x="311700" y="228600"/>
            <a:ext cx="8520600" cy="26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Consolas"/>
                <a:ea typeface="Consolas"/>
                <a:cs typeface="Consolas"/>
                <a:sym typeface="Consolas"/>
              </a:rPr>
              <a:t>The Emory Knee Radiography Dataset</a:t>
            </a:r>
            <a:endParaRPr sz="3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Consolas"/>
                <a:ea typeface="Consolas"/>
                <a:cs typeface="Consolas"/>
                <a:sym typeface="Consolas"/>
              </a:rPr>
              <a:t>(MRKR)</a:t>
            </a:r>
            <a:endParaRPr sz="3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0" name="Google Shape;190;p34"/>
          <p:cNvSpPr txBox="1"/>
          <p:nvPr>
            <p:ph idx="1" type="subTitle"/>
          </p:nvPr>
        </p:nvSpPr>
        <p:spPr>
          <a:xfrm>
            <a:off x="311700" y="28428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August 2023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/>
          <p:nvPr>
            <p:ph type="ctrTitle"/>
          </p:nvPr>
        </p:nvSpPr>
        <p:spPr>
          <a:xfrm>
            <a:off x="311700" y="228600"/>
            <a:ext cx="8520600" cy="26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The </a:t>
            </a:r>
            <a:r>
              <a:rPr lang="en" sz="3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" sz="3500"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 sz="3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o</a:t>
            </a:r>
            <a:r>
              <a:rPr lang="en" sz="3500"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" sz="3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3500">
                <a:latin typeface="Consolas"/>
                <a:ea typeface="Consolas"/>
                <a:cs typeface="Consolas"/>
                <a:sym typeface="Consolas"/>
              </a:rPr>
              <a:t> K</a:t>
            </a:r>
            <a:r>
              <a:rPr lang="en" sz="3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nee</a:t>
            </a:r>
            <a:r>
              <a:rPr lang="en" sz="3500">
                <a:latin typeface="Consolas"/>
                <a:ea typeface="Consolas"/>
                <a:cs typeface="Consolas"/>
                <a:sym typeface="Consolas"/>
              </a:rPr>
              <a:t> R</a:t>
            </a:r>
            <a:r>
              <a:rPr lang="en" sz="3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adiography</a:t>
            </a:r>
            <a:r>
              <a:rPr lang="en" sz="35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3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Dataset</a:t>
            </a:r>
            <a:endParaRPr sz="35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Consolas"/>
                <a:ea typeface="Consolas"/>
                <a:cs typeface="Consolas"/>
                <a:sym typeface="Consolas"/>
              </a:rPr>
              <a:t>(MRKR)</a:t>
            </a:r>
            <a:endParaRPr sz="3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6" name="Google Shape;196;p35"/>
          <p:cNvSpPr txBox="1"/>
          <p:nvPr>
            <p:ph idx="1" type="subTitle"/>
          </p:nvPr>
        </p:nvSpPr>
        <p:spPr>
          <a:xfrm>
            <a:off x="311700" y="28428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August 2023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What type of data is included?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2" name="Google Shape;202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Knee radiographs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ICD codes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Patient reported pain symptoms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Severity of osteoarthritis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Patient demographics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8" name="Google Shape;208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 range: 2002 — 2021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Total patients: 89,621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Total studies: 178,641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Total images: 518,938</a:t>
            </a:r>
            <a:b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9" name="Google Shape;20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9099" y="930213"/>
            <a:ext cx="5123201" cy="328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 View Positions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5" name="Google Shape;215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Both knees (bilateral), left AND right 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One knee (unilateral), left OR right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6" name="Google Shape;21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5354" y="2231600"/>
            <a:ext cx="1693696" cy="2337274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7" name="Google Shape;217;p38"/>
          <p:cNvPicPr preferRelativeResize="0"/>
          <p:nvPr/>
        </p:nvPicPr>
        <p:blipFill rotWithShape="1">
          <a:blip r:embed="rId4">
            <a:alphaModFix/>
          </a:blip>
          <a:srcRect b="0" l="12526" r="12013" t="823"/>
          <a:stretch/>
        </p:blipFill>
        <p:spPr>
          <a:xfrm>
            <a:off x="1094025" y="2231600"/>
            <a:ext cx="2669176" cy="2337276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 View Positions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3" name="Google Shape;223;p39"/>
          <p:cNvPicPr preferRelativeResize="0"/>
          <p:nvPr/>
        </p:nvPicPr>
        <p:blipFill rotWithShape="1">
          <a:blip r:embed="rId3">
            <a:alphaModFix/>
          </a:blip>
          <a:srcRect b="9909" l="29684" r="30249" t="10434"/>
          <a:stretch/>
        </p:blipFill>
        <p:spPr>
          <a:xfrm>
            <a:off x="5141145" y="1751650"/>
            <a:ext cx="2501667" cy="279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9"/>
          <p:cNvPicPr preferRelativeResize="0"/>
          <p:nvPr/>
        </p:nvPicPr>
        <p:blipFill rotWithShape="1">
          <a:blip r:embed="rId4">
            <a:alphaModFix/>
          </a:blip>
          <a:srcRect b="18451" l="4618" r="5703" t="24441"/>
          <a:stretch/>
        </p:blipFill>
        <p:spPr>
          <a:xfrm>
            <a:off x="1247100" y="1776900"/>
            <a:ext cx="2465050" cy="274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9"/>
          <p:cNvSpPr txBox="1"/>
          <p:nvPr/>
        </p:nvSpPr>
        <p:spPr>
          <a:xfrm>
            <a:off x="1500575" y="1324825"/>
            <a:ext cx="1958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"/>
                <a:ea typeface="Open Sans"/>
                <a:cs typeface="Open Sans"/>
                <a:sym typeface="Open Sans"/>
              </a:rPr>
              <a:t>Frontal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6" name="Google Shape;226;p39"/>
          <p:cNvSpPr txBox="1"/>
          <p:nvPr/>
        </p:nvSpPr>
        <p:spPr>
          <a:xfrm>
            <a:off x="5412938" y="1253700"/>
            <a:ext cx="1958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"/>
                <a:ea typeface="Open Sans"/>
                <a:cs typeface="Open Sans"/>
                <a:sym typeface="Open Sans"/>
              </a:rPr>
              <a:t>Lateral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 View Positions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2" name="Google Shape;232;p40"/>
          <p:cNvSpPr txBox="1"/>
          <p:nvPr/>
        </p:nvSpPr>
        <p:spPr>
          <a:xfrm>
            <a:off x="2649675" y="1259475"/>
            <a:ext cx="4032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"/>
                <a:ea typeface="Open Sans"/>
                <a:cs typeface="Open Sans"/>
                <a:sym typeface="Open Sans"/>
              </a:rPr>
              <a:t>Oblique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3" name="Google Shape;23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3100" y="1782675"/>
            <a:ext cx="4477812" cy="298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 View Positions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9" name="Google Shape;239;p41"/>
          <p:cNvSpPr txBox="1"/>
          <p:nvPr/>
        </p:nvSpPr>
        <p:spPr>
          <a:xfrm>
            <a:off x="1928825" y="1464950"/>
            <a:ext cx="5080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"/>
                <a:ea typeface="Open Sans"/>
                <a:cs typeface="Open Sans"/>
                <a:sym typeface="Open Sans"/>
              </a:rPr>
              <a:t>Sunrise/Merchant View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0" name="Google Shape;240;p41"/>
          <p:cNvPicPr preferRelativeResize="0"/>
          <p:nvPr/>
        </p:nvPicPr>
        <p:blipFill rotWithShape="1">
          <a:blip r:embed="rId3">
            <a:alphaModFix/>
          </a:blip>
          <a:srcRect b="18960" l="14032" r="17516" t="24439"/>
          <a:stretch/>
        </p:blipFill>
        <p:spPr>
          <a:xfrm>
            <a:off x="964400" y="1988150"/>
            <a:ext cx="3487450" cy="216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5" y="1988150"/>
            <a:ext cx="3416245" cy="216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r>
              <a:rPr lang="en"/>
              <a:t> and Clinical Relevance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8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4417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600">
                <a:solidFill>
                  <a:schemeClr val="dk1"/>
                </a:solidFill>
              </a:rPr>
              <a:t>Pain scores in OA: People of Color &gt;&gt; White</a:t>
            </a:r>
            <a:endParaRPr sz="2600">
              <a:solidFill>
                <a:schemeClr val="dk1"/>
              </a:solidFill>
            </a:endParaRPr>
          </a:p>
          <a:p>
            <a:pPr indent="-344169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8181"/>
              <a:buChar char="○"/>
            </a:pPr>
            <a:r>
              <a:rPr lang="en" sz="2200">
                <a:solidFill>
                  <a:schemeClr val="dk1"/>
                </a:solidFill>
              </a:rPr>
              <a:t>Even after adjusting for disease severity</a:t>
            </a:r>
            <a:endParaRPr sz="2200">
              <a:solidFill>
                <a:schemeClr val="dk1"/>
              </a:solidFill>
            </a:endParaRPr>
          </a:p>
          <a:p>
            <a:pPr indent="-34417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8181"/>
              <a:buChar char="●"/>
            </a:pPr>
            <a:r>
              <a:rPr lang="en" sz="2200">
                <a:solidFill>
                  <a:schemeClr val="dk1"/>
                </a:solidFill>
              </a:rPr>
              <a:t>Theories</a:t>
            </a:r>
            <a:endParaRPr sz="2200">
              <a:solidFill>
                <a:schemeClr val="dk1"/>
              </a:solidFill>
            </a:endParaRPr>
          </a:p>
          <a:p>
            <a:pPr indent="-344169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8181"/>
              <a:buChar char="○"/>
            </a:pPr>
            <a:r>
              <a:rPr lang="en" sz="2200">
                <a:solidFill>
                  <a:schemeClr val="dk1"/>
                </a:solidFill>
              </a:rPr>
              <a:t>Intrinsic knee pathology</a:t>
            </a:r>
            <a:endParaRPr sz="2200">
              <a:solidFill>
                <a:schemeClr val="dk1"/>
              </a:solidFill>
            </a:endParaRPr>
          </a:p>
          <a:p>
            <a:pPr indent="-344169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8181"/>
              <a:buChar char="○"/>
            </a:pPr>
            <a:r>
              <a:rPr lang="en" sz="2200">
                <a:solidFill>
                  <a:schemeClr val="dk1"/>
                </a:solidFill>
              </a:rPr>
              <a:t>Extrinsic stressors</a:t>
            </a:r>
            <a:endParaRPr sz="1900">
              <a:solidFill>
                <a:schemeClr val="dk1"/>
              </a:solidFill>
            </a:endParaRPr>
          </a:p>
          <a:p>
            <a:pPr indent="-34417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1019"/>
              <a:buChar char="●"/>
            </a:pPr>
            <a:r>
              <a:rPr lang="en" sz="2341">
                <a:solidFill>
                  <a:schemeClr val="dk1"/>
                </a:solidFill>
              </a:rPr>
              <a:t>Measuring severity of OA</a:t>
            </a:r>
            <a:endParaRPr sz="2341">
              <a:solidFill>
                <a:schemeClr val="dk1"/>
              </a:solidFill>
            </a:endParaRPr>
          </a:p>
          <a:p>
            <a:pPr indent="-344169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8181"/>
              <a:buChar char="○"/>
            </a:pPr>
            <a:r>
              <a:rPr lang="en" sz="2200">
                <a:solidFill>
                  <a:schemeClr val="dk1"/>
                </a:solidFill>
              </a:rPr>
              <a:t>Anatomic change does not always </a:t>
            </a:r>
            <a:r>
              <a:rPr lang="en" sz="2200">
                <a:solidFill>
                  <a:schemeClr val="dk1"/>
                </a:solidFill>
              </a:rPr>
              <a:t>correlate</a:t>
            </a:r>
            <a:r>
              <a:rPr lang="en" sz="2200">
                <a:solidFill>
                  <a:schemeClr val="dk1"/>
                </a:solidFill>
              </a:rPr>
              <a:t> with subjective pain</a:t>
            </a:r>
            <a:endParaRPr sz="2200">
              <a:solidFill>
                <a:schemeClr val="dk1"/>
              </a:solidFill>
            </a:endParaRPr>
          </a:p>
          <a:p>
            <a:pPr indent="-344169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8181"/>
              <a:buChar char="○"/>
            </a:pPr>
            <a:r>
              <a:rPr lang="en" sz="2200">
                <a:solidFill>
                  <a:schemeClr val="dk1"/>
                </a:solidFill>
              </a:rPr>
              <a:t>KLG severity scale: non-representative: based on 85 subjects, age 55-64, ~90% white population</a:t>
            </a:r>
            <a:endParaRPr sz="2200">
              <a:solidFill>
                <a:schemeClr val="dk1"/>
              </a:solidFill>
            </a:endParaRPr>
          </a:p>
          <a:p>
            <a:pPr indent="-344169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8181"/>
              <a:buChar char="○"/>
            </a:pPr>
            <a:r>
              <a:rPr lang="en" sz="2200">
                <a:solidFill>
                  <a:schemeClr val="dk1"/>
                </a:solidFill>
              </a:rPr>
              <a:t>KLG scores account for only 9% of the racial difference in pain level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 View Positions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688"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Frontal    206,520 (40%)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Lateral    205,649 (40%)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Oblique     34,268  (7%)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Sunrise    72,501  (14%)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7" name="Google Shape;24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100" y="2053850"/>
            <a:ext cx="4453200" cy="278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 View Positions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688"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Lateral Left:  100,536 (49%)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Lateral Right: 105,113 (51%)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53" name="Google Shape;25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31475"/>
            <a:ext cx="4260300" cy="25832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 View Positions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688"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Frontal Bilateral:107,872 (52%)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Frontal Left:     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48,951 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(24%)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Frontal Right:    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49,697 (24%)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59" name="Google Shape;25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525" y="2332125"/>
            <a:ext cx="4115775" cy="25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 View Positions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688"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Oblique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 Left:  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16,761 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(49%)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Oblique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 Right: 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17,507 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(51%)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65" name="Google Shape;26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0650" y="2254000"/>
            <a:ext cx="4311650" cy="264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 View Positions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Sunrise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 Left:     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16,191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 (22%)</a:t>
            </a:r>
            <a:br>
              <a:rPr lang="en" sz="2688"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Sunrise Bilateral:38,893 (54%)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Sunrise Right:    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17,417 </a:t>
            </a:r>
            <a:r>
              <a:rPr lang="en" sz="2244">
                <a:latin typeface="Consolas"/>
                <a:ea typeface="Consolas"/>
                <a:cs typeface="Consolas"/>
                <a:sym typeface="Consolas"/>
              </a:rPr>
              <a:t>(24%)</a:t>
            </a:r>
            <a:endParaRPr sz="2244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71" name="Google Shape;27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050" y="2323500"/>
            <a:ext cx="4098250" cy="254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How do we know the View Position labels are accurate?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7" name="Google Shape;277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78" name="Google Shape;278;p47"/>
          <p:cNvGrpSpPr/>
          <p:nvPr/>
        </p:nvGrpSpPr>
        <p:grpSpPr>
          <a:xfrm>
            <a:off x="152400" y="1170125"/>
            <a:ext cx="8839199" cy="2171225"/>
            <a:chOff x="152400" y="1170125"/>
            <a:chExt cx="8839199" cy="2171225"/>
          </a:xfrm>
        </p:grpSpPr>
        <p:pic>
          <p:nvPicPr>
            <p:cNvPr id="279" name="Google Shape;279;p47"/>
            <p:cNvPicPr preferRelativeResize="0"/>
            <p:nvPr/>
          </p:nvPicPr>
          <p:blipFill rotWithShape="1">
            <a:blip r:embed="rId3">
              <a:alphaModFix/>
            </a:blip>
            <a:srcRect b="11647" l="0" r="0" t="35044"/>
            <a:stretch/>
          </p:blipFill>
          <p:spPr>
            <a:xfrm>
              <a:off x="152400" y="1490450"/>
              <a:ext cx="8839199" cy="1850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0" name="Google Shape;280;p47"/>
            <p:cNvPicPr preferRelativeResize="0"/>
            <p:nvPr/>
          </p:nvPicPr>
          <p:blipFill rotWithShape="1">
            <a:blip r:embed="rId3">
              <a:alphaModFix/>
            </a:blip>
            <a:srcRect b="90774" l="0" r="0" t="0"/>
            <a:stretch/>
          </p:blipFill>
          <p:spPr>
            <a:xfrm>
              <a:off x="152400" y="1170125"/>
              <a:ext cx="8839199" cy="320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Radiographs, Weight-bearing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6" name="Google Shape;286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Patient stands on a horizontal surface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Radiographs without weight-bearing may underestimate the degree of osteoarthritis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Weight-bearing radiographs are indicated with 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“WB”, “STANDING” printed on the image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Laterality Beads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287" name="Google Shape;28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275" y="2679250"/>
            <a:ext cx="3530950" cy="241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Radiographs, Weight-bearing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3" name="Google Shape;293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44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True:  163,885 (32%)</a:t>
            </a:r>
            <a:endParaRPr sz="2244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False: </a:t>
            </a: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355,053 </a:t>
            </a: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(68%)</a:t>
            </a:r>
            <a:endParaRPr sz="2244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1903" y="1866750"/>
            <a:ext cx="4750400" cy="299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Radiographs, Hardware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0" name="Google Shape;300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Material placed surgically in the patient is labeled hardware, like in a total knee arthroplasty.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Judging the degree of osteoarthritis severity cannot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be done if the knee joint has been replaced surgically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301" name="Google Shape;30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750" y="1658225"/>
            <a:ext cx="3023099" cy="302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Radiographs, Hardware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7" name="Google Shape;307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44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False: </a:t>
            </a: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381,381 </a:t>
            </a: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(73%)</a:t>
            </a:r>
            <a:endParaRPr sz="2244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True:  </a:t>
            </a: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137,557 </a:t>
            </a: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(27%)</a:t>
            </a:r>
            <a:endParaRPr/>
          </a:p>
        </p:txBody>
      </p:sp>
      <p:pic>
        <p:nvPicPr>
          <p:cNvPr id="308" name="Google Shape;30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5775" y="1817100"/>
            <a:ext cx="4676575" cy="299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Clinical Relevance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7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Pierson et al developed “ALG-P” AI algorithm for pain prediction from knee radiographs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Disparities in racial pain scores are better explained by the ALG-P (43%) app compared to KLG (9%)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Significance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Assess model generalizability on a new Emory dataset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Clinically relevant to therapeutic decision making (knee replacement) and potentially narrow the racial and socioeconomic disparities in pain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Capacity building at the datathon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Radiographs, Inversion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4" name="Google Shape;314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315" name="Google Shape;31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0163" y="1275275"/>
            <a:ext cx="7103675" cy="285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52"/>
          <p:cNvSpPr txBox="1"/>
          <p:nvPr/>
        </p:nvSpPr>
        <p:spPr>
          <a:xfrm>
            <a:off x="688975" y="1248275"/>
            <a:ext cx="7637400" cy="29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900">
                <a:solidFill>
                  <a:srgbClr val="A61C00"/>
                </a:solidFill>
              </a:rPr>
              <a:t>CONVERT</a:t>
            </a:r>
            <a:endParaRPr b="1" sz="5900">
              <a:solidFill>
                <a:srgbClr val="A61C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900">
                <a:solidFill>
                  <a:srgbClr val="A61C00"/>
                </a:solidFill>
              </a:rPr>
              <a:t>INVERTED</a:t>
            </a:r>
            <a:endParaRPr b="1" sz="5900">
              <a:solidFill>
                <a:srgbClr val="A61C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900">
                <a:solidFill>
                  <a:srgbClr val="A61C00"/>
                </a:solidFill>
              </a:rPr>
              <a:t>IMAGES</a:t>
            </a:r>
            <a:endParaRPr b="1" sz="5900">
              <a:solidFill>
                <a:srgbClr val="A61C00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Knee Radiographs, Inversion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2" name="Google Shape;322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44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False: </a:t>
            </a: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374,131 </a:t>
            </a: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(72%)</a:t>
            </a:r>
            <a:b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44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True:  144,807 (28%)</a:t>
            </a:r>
            <a:endParaRPr sz="2244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3" name="Google Shape;32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3403" y="1946200"/>
            <a:ext cx="4718900" cy="297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Performance</a:t>
            </a:r>
            <a:endParaRPr/>
          </a:p>
        </p:txBody>
      </p:sp>
      <p:grpSp>
        <p:nvGrpSpPr>
          <p:cNvPr id="329" name="Google Shape;329;p54"/>
          <p:cNvGrpSpPr/>
          <p:nvPr/>
        </p:nvGrpSpPr>
        <p:grpSpPr>
          <a:xfrm>
            <a:off x="58450" y="1921550"/>
            <a:ext cx="8903924" cy="1300398"/>
            <a:chOff x="87675" y="1170125"/>
            <a:chExt cx="8903924" cy="1300398"/>
          </a:xfrm>
        </p:grpSpPr>
        <p:pic>
          <p:nvPicPr>
            <p:cNvPr id="330" name="Google Shape;330;p54"/>
            <p:cNvPicPr preferRelativeResize="0"/>
            <p:nvPr/>
          </p:nvPicPr>
          <p:blipFill rotWithShape="1">
            <a:blip r:embed="rId3">
              <a:alphaModFix/>
            </a:blip>
            <a:srcRect b="90493" l="0" r="0" t="0"/>
            <a:stretch/>
          </p:blipFill>
          <p:spPr>
            <a:xfrm>
              <a:off x="152400" y="1170125"/>
              <a:ext cx="8839199" cy="330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1" name="Google Shape;331;p54"/>
            <p:cNvPicPr preferRelativeResize="0"/>
            <p:nvPr/>
          </p:nvPicPr>
          <p:blipFill rotWithShape="1">
            <a:blip r:embed="rId3">
              <a:alphaModFix/>
            </a:blip>
            <a:srcRect b="66321" l="0" r="0" t="17184"/>
            <a:stretch/>
          </p:blipFill>
          <p:spPr>
            <a:xfrm>
              <a:off x="87675" y="1500200"/>
              <a:ext cx="8839199" cy="572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2" name="Google Shape;332;p54"/>
            <p:cNvPicPr preferRelativeResize="0"/>
            <p:nvPr/>
          </p:nvPicPr>
          <p:blipFill rotWithShape="1">
            <a:blip r:embed="rId3">
              <a:alphaModFix/>
            </a:blip>
            <a:srcRect b="0" l="0" r="0" t="87425"/>
            <a:stretch/>
          </p:blipFill>
          <p:spPr>
            <a:xfrm>
              <a:off x="87675" y="2033924"/>
              <a:ext cx="8839199" cy="4365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something about bilateral exams…</a:t>
            </a:r>
            <a:endParaRPr/>
          </a:p>
        </p:txBody>
      </p:sp>
      <p:sp>
        <p:nvSpPr>
          <p:cNvPr id="338" name="Google Shape;338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It can be difficult to manage bilateral knee exams. By convention, most bilateral exams are performed with the right knee on to the left of the screen. For example, i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magine the patient is look at you and their right side is to your left 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like in AP chest x-rays. However, some bilateral knee exams have the left knee to the left of the screen.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A little something about bilateral exams…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56"/>
          <p:cNvSpPr txBox="1"/>
          <p:nvPr>
            <p:ph idx="1" type="body"/>
          </p:nvPr>
        </p:nvSpPr>
        <p:spPr>
          <a:xfrm>
            <a:off x="311700" y="1017725"/>
            <a:ext cx="85206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Bilateral knee exams with right knee to left of the 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screen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96,772 (90%)</a:t>
            </a:r>
            <a:b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Bilateral knee exams with left knee to the left of the screen: 11,100 (10%)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45" name="Google Shape;34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746" y="1935754"/>
            <a:ext cx="3248800" cy="320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8475" y="1887031"/>
            <a:ext cx="3248801" cy="3207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1" name="Google Shape;351;p57"/>
          <p:cNvGraphicFramePr/>
          <p:nvPr/>
        </p:nvGraphicFramePr>
        <p:xfrm>
          <a:off x="152322" y="16229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{CE24ACAE-BE9B-41EC-9619-B46BBDE59E0D}</a:tableStyleId>
              </a:tblPr>
              <a:tblGrid>
                <a:gridCol w="2946450"/>
                <a:gridCol w="1300150"/>
                <a:gridCol w="4592750"/>
              </a:tblGrid>
              <a:tr h="367825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datathon_MRKR_imaging_distilled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.csv</a:t>
                      </a:r>
                      <a:endParaRPr sz="12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Field Name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Data Type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Description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empi_anon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integer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Unique patient identifier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SeriesInstanceUID_anon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Unique series 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identifier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StudyInstanceUID_anon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Unique study identifier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image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Unique single image identifier, useful merging/linking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png_path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File path to knee radiograph image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ViewPosition_corrected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Technique and method used to capture the knee radiograph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StudyDate_anon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YYYY-MM-DD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Date when radiograph was captured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hardware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metal is present inside lower extremity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weightbearing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radiograph was captured while patient had full weight on knees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inverted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radiograph has grey-scale inversion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horizontal_flip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original radiograph originally oriented with the patients left side on the left of the image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ICD codes</a:t>
            </a:r>
            <a:endParaRPr/>
          </a:p>
        </p:txBody>
      </p:sp>
      <p:sp>
        <p:nvSpPr>
          <p:cNvPr id="357" name="Google Shape;357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ICD codes come from two different EHR sources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Orthopedic surgical clinic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Emory health care system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2" name="Google Shape;362;p59"/>
          <p:cNvGraphicFramePr/>
          <p:nvPr/>
        </p:nvGraphicFramePr>
        <p:xfrm>
          <a:off x="72320" y="8256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{CE24ACAE-BE9B-41EC-9619-B46BBDE59E0D}</a:tableStyleId>
              </a:tblPr>
              <a:tblGrid>
                <a:gridCol w="2999800"/>
                <a:gridCol w="1799750"/>
                <a:gridCol w="4199825"/>
              </a:tblGrid>
              <a:tr h="380975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datathon_MRKR_icd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.csv</a:t>
                      </a:r>
                      <a:endParaRPr sz="12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226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Field Name</a:t>
                      </a:r>
                      <a:endParaRPr b="1"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</a:t>
                      </a:r>
                      <a:r>
                        <a:rPr b="1"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ata Type</a:t>
                      </a:r>
                      <a:endParaRPr b="1"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Description</a:t>
                      </a:r>
                      <a:endParaRPr b="1"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26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empi_anon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integer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</a:t>
                      </a: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nique patient identifier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226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diagnosis_date_anon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YYYY-MM-DD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Date of entered diagnosis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3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DX_CODE_ICD10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Filtered ICD 10 code relating to the knee (11456 unique ICD codes) 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226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DX_NAME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Description of ICD 10 codes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3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knee_osteoarthritis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ICD 10 code includes prefix M17 indicating knee osteoarthritis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3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general_osteoarthritis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ICD 10 code includes prefixes M15 — M19 indicating osteoarthritis of any joint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3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trauma_lower_extremity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ICD 10 code included prefixed M70 - M99 indicating trauma to the thigh, knee or ankle.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3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diabetes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ICD 10 code indicates diagnosis of diabetes any type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3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hypertension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ICD 10 code indicates diagnosis of hypertension any type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3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joint_infection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ICD 10 code indicates diagnosis of knee joint infection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3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osteomyelitis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ICD 10 code indicates osteomyelitis in the lower </a:t>
                      </a: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extremity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33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autoimmune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binary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True if ICD 10 code indicates any rheumatoid or autoimmune arthropy of the knee, including gout</a:t>
                      </a:r>
                      <a:endParaRPr sz="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7" name="Google Shape;367;p60"/>
          <p:cNvGraphicFramePr/>
          <p:nvPr/>
        </p:nvGraphicFramePr>
        <p:xfrm>
          <a:off x="192047" y="72706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{CE24ACAE-BE9B-41EC-9619-B46BBDE59E0D}</a:tableStyleId>
              </a:tblPr>
              <a:tblGrid>
                <a:gridCol w="2946450"/>
                <a:gridCol w="1533925"/>
                <a:gridCol w="4358975"/>
              </a:tblGrid>
              <a:tr h="370275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datathon_MRKR_pain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.csv</a:t>
                      </a:r>
                      <a:endParaRPr sz="13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Field Name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Data Type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Description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empi_anon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integer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Unique patient identifier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8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pain_location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Original text entered by healthcare worker indicating the source/location of pain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new_pain_location</a:t>
                      </a:r>
                      <a:b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</a:b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(I need to rename this in the future)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Refined pain location based on keywords, 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filtered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to include only locations related to the knee, lower extremity, and general. Also including undetermined locations described as “unknown”.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laterality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Right knee, left knee, both knees or undetermined. If this field is a ‘0’ this is because the patient has no pain.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3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pain_timestamp_anon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YYYY-MM-DD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DateTime for when pain score is recorded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2" name="Google Shape;372;p61"/>
          <p:cNvGraphicFramePr/>
          <p:nvPr/>
        </p:nvGraphicFramePr>
        <p:xfrm>
          <a:off x="152322" y="44776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{CE24ACAE-BE9B-41EC-9619-B46BBDE59E0D}</a:tableStyleId>
              </a:tblPr>
              <a:tblGrid>
                <a:gridCol w="2946450"/>
                <a:gridCol w="1533925"/>
                <a:gridCol w="4358975"/>
              </a:tblGrid>
              <a:tr h="370275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datathon_MRKR_KLG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.csv</a:t>
                      </a:r>
                      <a:endParaRPr sz="13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Field Name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Data Type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Description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empi_anon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integer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Unique patient identifier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series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Unique series identifier can use ‘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SeriesInstanceUID_anon’ to link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study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Unique study identifier can use ‘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StudyInstanceUID_anon’ to link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image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Unique single image identifier, useful merging/linking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laterality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‘L’ or ‘R’ — Will be helpful in linking pain scores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8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png_path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File path to radiographic image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8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cropped_png_path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File path to cropped images only including the knee joint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later / median JSN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integer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Degree of joint space narrowing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KLG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integer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Severity of </a:t>
                      </a: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osteoarthritis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Significance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Significance</a:t>
            </a:r>
            <a:endParaRPr sz="20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Assess app generalizability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Understanding impact of race and racial bias on pain and clinical management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Capacity building at datathon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</a:rPr>
              <a:t>OA treatment depends on cause and severity</a:t>
            </a:r>
            <a:endParaRPr sz="19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600">
                <a:solidFill>
                  <a:schemeClr val="dk1"/>
                </a:solidFill>
              </a:rPr>
              <a:t>Injections/surgery/PT</a:t>
            </a:r>
            <a:endParaRPr sz="16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600">
                <a:solidFill>
                  <a:schemeClr val="dk1"/>
                </a:solidFill>
              </a:rPr>
              <a:t>Psychosocial interventions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79" name="Google Shape;37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196012"/>
            <a:ext cx="8520600" cy="4751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4" name="Google Shape;384;p63"/>
          <p:cNvGraphicFramePr/>
          <p:nvPr/>
        </p:nvGraphicFramePr>
        <p:xfrm>
          <a:off x="152322" y="102801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{CE24ACAE-BE9B-41EC-9619-B46BBDE59E0D}</a:tableStyleId>
              </a:tblPr>
              <a:tblGrid>
                <a:gridCol w="2946450"/>
                <a:gridCol w="1533925"/>
                <a:gridCol w="4358975"/>
              </a:tblGrid>
              <a:tr h="370275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datathon_MRKR_demographics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.csv</a:t>
                      </a:r>
                      <a:endParaRPr sz="13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Field Name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Data Type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Description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empi_anon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integer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Unique patient identifier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8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DOB_anon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Original text entered by healthcare worker indicating the source/location of pain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GENDER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Male OR Female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Unfortunately there are no additional values included in this field to represent non-binary patients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RACE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Patients self-reported race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3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ETHNICITY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string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Hispanic or non-hispanic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Demographics, Race</a:t>
            </a:r>
            <a:endParaRPr/>
          </a:p>
        </p:txBody>
      </p:sp>
      <p:sp>
        <p:nvSpPr>
          <p:cNvPr id="390" name="Google Shape;390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Black </a:t>
            </a:r>
            <a:r>
              <a:rPr lang="en">
                <a:solidFill>
                  <a:schemeClr val="dk1"/>
                </a:solidFill>
              </a:rPr>
              <a:t>38,681 </a:t>
            </a:r>
            <a:r>
              <a:rPr lang="en">
                <a:solidFill>
                  <a:schemeClr val="dk1"/>
                </a:solidFill>
              </a:rPr>
              <a:t>(41%)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White </a:t>
            </a:r>
            <a:r>
              <a:rPr lang="en">
                <a:solidFill>
                  <a:schemeClr val="dk1"/>
                </a:solidFill>
              </a:rPr>
              <a:t>35,197 (43%)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Unknown 10,710 (11%)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Asian 3,059 (3%)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Multiple 594 (1%)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Native American 261 (&lt;1%)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Native Hawaiian (&lt;1%)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91" name="Google Shape;391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7654" y="1152479"/>
            <a:ext cx="4884650" cy="314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Demographics, Gender</a:t>
            </a:r>
            <a:endParaRPr/>
          </a:p>
        </p:txBody>
      </p:sp>
      <p:sp>
        <p:nvSpPr>
          <p:cNvPr id="397" name="Google Shape;397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Female: </a:t>
            </a:r>
            <a:r>
              <a:rPr lang="en">
                <a:solidFill>
                  <a:schemeClr val="dk1"/>
                </a:solidFill>
              </a:rPr>
              <a:t>53,833</a:t>
            </a:r>
            <a:r>
              <a:rPr lang="en">
                <a:solidFill>
                  <a:schemeClr val="dk1"/>
                </a:solidFill>
              </a:rPr>
              <a:t> (61%)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Male: </a:t>
            </a:r>
            <a:r>
              <a:rPr lang="en">
                <a:solidFill>
                  <a:schemeClr val="dk1"/>
                </a:solidFill>
              </a:rPr>
              <a:t>34,838 </a:t>
            </a:r>
            <a:r>
              <a:rPr lang="en">
                <a:solidFill>
                  <a:schemeClr val="dk1"/>
                </a:solidFill>
              </a:rPr>
              <a:t>(39%)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98" name="Google Shape;39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7425" y="1288324"/>
            <a:ext cx="4634750" cy="294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What pain score to use?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66"/>
          <p:cNvSpPr txBox="1"/>
          <p:nvPr>
            <p:ph idx="1" type="body"/>
          </p:nvPr>
        </p:nvSpPr>
        <p:spPr>
          <a:xfrm>
            <a:off x="311700" y="1152475"/>
            <a:ext cx="8520600" cy="38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If numeric pain score 0 — 10 is utilized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Using NIH OAI dataset, numeric pain score with KOOS, correlation R</a:t>
            </a:r>
            <a:r>
              <a:rPr baseline="30000"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= 0.768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Using KOOS threshold of 86.1 to indicate a painful knee and a numeric pain score of 4 or more…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Accuracy: 0.881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Sensitivity: 0.708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Specificity: 0.953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Is there a disparity in reported pain?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0" name="Google Shape;410;p67"/>
          <p:cNvSpPr txBox="1"/>
          <p:nvPr>
            <p:ph idx="1" type="body"/>
          </p:nvPr>
        </p:nvSpPr>
        <p:spPr>
          <a:xfrm>
            <a:off x="311700" y="1017725"/>
            <a:ext cx="8520600" cy="39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RACE</a:t>
            </a:r>
            <a:endParaRPr sz="3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11" name="Google Shape;41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97600"/>
            <a:ext cx="4087426" cy="285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0101" y="1630274"/>
            <a:ext cx="4012199" cy="28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Cropped images (136,102 knees) 672 x 672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19" name="Google Shape;419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4860" y="1278500"/>
            <a:ext cx="4214276" cy="364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Cropped images (136,102 knees) 672x672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26" name="Google Shape;426;p69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2464860" y="1278500"/>
            <a:ext cx="4214276" cy="364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69"/>
          <p:cNvPicPr preferRelativeResize="0"/>
          <p:nvPr/>
        </p:nvPicPr>
        <p:blipFill rotWithShape="1">
          <a:blip r:embed="rId3">
            <a:alphaModFix/>
          </a:blip>
          <a:srcRect b="45186" l="17355" r="57908" t="25110"/>
          <a:stretch/>
        </p:blipFill>
        <p:spPr>
          <a:xfrm>
            <a:off x="3196250" y="2193125"/>
            <a:ext cx="1042475" cy="108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69"/>
          <p:cNvPicPr preferRelativeResize="0"/>
          <p:nvPr/>
        </p:nvPicPr>
        <p:blipFill rotWithShape="1">
          <a:blip r:embed="rId3">
            <a:alphaModFix/>
          </a:blip>
          <a:srcRect b="45186" l="57594" r="15956" t="25110"/>
          <a:stretch/>
        </p:blipFill>
        <p:spPr>
          <a:xfrm>
            <a:off x="4891925" y="2193125"/>
            <a:ext cx="1114625" cy="10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70"/>
          <p:cNvSpPr txBox="1"/>
          <p:nvPr>
            <p:ph type="title"/>
          </p:nvPr>
        </p:nvSpPr>
        <p:spPr>
          <a:xfrm>
            <a:off x="311700" y="1705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20"/>
              <a:t>NIH Data</a:t>
            </a:r>
            <a:endParaRPr sz="262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8" name="Google Shape;438;p71"/>
          <p:cNvGraphicFramePr/>
          <p:nvPr/>
        </p:nvGraphicFramePr>
        <p:xfrm>
          <a:off x="244375" y="5404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{CE24ACAE-BE9B-41EC-9619-B46BBDE59E0D}</a:tableStyleId>
              </a:tblPr>
              <a:tblGrid>
                <a:gridCol w="2919500"/>
                <a:gridCol w="2919500"/>
                <a:gridCol w="2919500"/>
              </a:tblGrid>
              <a:tr h="280375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merged_tables_NIH_OAI_2023.csv</a:t>
                      </a:r>
                      <a:endParaRPr sz="1000"/>
                    </a:p>
                  </a:txBody>
                  <a:tcPr marT="91425" marB="91425" marR="91425" marL="91425"/>
                </a:tc>
                <a:tc hMerge="1"/>
                <a:tc hMerge="1"/>
              </a:tr>
              <a:tr h="280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Field Name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Data Type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Description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patient_ID</a:t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integer</a:t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Unique patient ID</a:t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9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interval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integer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Indicates months since </a:t>
                      </a:r>
                      <a:r>
                        <a:rPr lang="en" sz="1000"/>
                        <a:t>initial</a:t>
                      </a:r>
                      <a:r>
                        <a:rPr lang="en" sz="1000"/>
                        <a:t> screening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8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laterality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string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‘L’ or ‘R’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8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BMI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integer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Body Mass Index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8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age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integer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Indicates patients age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9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race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string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‘Asian’, ‘Black’, ‘White’, ‘Other/Unknown’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8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png_path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string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Path for image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8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koos_pain_total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float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KOOS pain score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8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numeric_pain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integer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 to 10 pain score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8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rheumatoid_arthritis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binary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Indicates prior RA diagnosis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8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total_knee_replacement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binary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Indicates TKA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4337" y="411050"/>
            <a:ext cx="4195325" cy="420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72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444" name="Google Shape;444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https://github.com/Emory-HITI/datathon/tree/main/teams/team_1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https://jhub9.datathon.org/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https://github.com/Emory-HITI/datathon.git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GOOGLE DOC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6"/>
              </a:rPr>
              <a:t>https://docs.google.com/document/d/18hP2z8ddEvAlpKSVd3zeCKHNEANl5VjLqHqLFiKdI5s/edit?usp=sharing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fit a linear regression with 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KOOS pain score as the dependent variable 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two independent variables: binary race or socioeconomic group and a measure of osteoarthritis severity (see below for specifics)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ALG-P vs KLG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first rescaled KLG by predicting pain from KLG (in the combined training and development sets) using a regression in which KLG was coded as a categorical variable, with a separate coefficient for each of the five levels; this allowed for maximum flexibility in predicting pain from KLG, in case the relationship between the two was nonlinear. Lasso regression was used as a standard technique to prevent overfitting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Conceptually, the output of this regression model (which was generated in the held-out set) was a rescaled KLG on the same scale as KOOS pain score and thus the same scale as ALG-P)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 pain disparity was defined as the coefficient on binary race or socioeconomic group; that is, the gap in mean pain between racial or socioeconomic groups when controlling for severity.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5"/>
          <p:cNvSpPr txBox="1"/>
          <p:nvPr/>
        </p:nvSpPr>
        <p:spPr>
          <a:xfrm>
            <a:off x="5609450" y="520550"/>
            <a:ext cx="3273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Rationale</a:t>
            </a:r>
            <a:r>
              <a:rPr lang="en"/>
              <a:t> for Exclusion Criteria here: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[To be added]</a:t>
            </a:r>
            <a:endParaRPr/>
          </a:p>
        </p:txBody>
      </p:sp>
      <p:pic>
        <p:nvPicPr>
          <p:cNvPr id="462" name="Google Shape;462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574" y="422150"/>
            <a:ext cx="4195325" cy="420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300" y="268700"/>
            <a:ext cx="7373399" cy="425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Filtering criteria</a:t>
            </a:r>
            <a:endParaRPr/>
          </a:p>
        </p:txBody>
      </p:sp>
      <p:sp>
        <p:nvSpPr>
          <p:cNvPr id="473" name="Google Shape;473;p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filtered OUT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400k we lost based on the view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ICD10 codes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77777"/>
              <a:buChar char="-"/>
            </a:pPr>
            <a:r>
              <a:rPr lang="en" sz="1800"/>
              <a:t>Trauma, infection, rheumatoid arthritis, gout</a:t>
            </a:r>
            <a:endParaRPr sz="1800"/>
          </a:p>
          <a:p>
            <a:pPr indent="-31718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Missing (20k/50k were excluded of those that we know)</a:t>
            </a:r>
            <a:endParaRPr sz="1800"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Age &lt;45 &amp; &gt;79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Assumptions / Missing values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Where we do not have a pain rating we assumed it was 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Next Steps: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Do the analysis without 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78"/>
          <p:cNvSpPr txBox="1"/>
          <p:nvPr>
            <p:ph idx="1" type="body"/>
          </p:nvPr>
        </p:nvSpPr>
        <p:spPr>
          <a:xfrm>
            <a:off x="192325" y="98125"/>
            <a:ext cx="8520600" cy="4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300" y="268700"/>
            <a:ext cx="7373399" cy="425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Our Predicted Value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We made binary labels based on the pain score (0 - 10)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First we used a threshold of &gt;=4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We also tried a threshold of &gt;=7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Cohort</a:t>
            </a:r>
            <a:endParaRPr/>
          </a:p>
        </p:txBody>
      </p:sp>
      <p:graphicFrame>
        <p:nvGraphicFramePr>
          <p:cNvPr id="102" name="Google Shape;102;p21"/>
          <p:cNvGraphicFramePr/>
          <p:nvPr/>
        </p:nvGraphicFramePr>
        <p:xfrm>
          <a:off x="1869875" y="426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{2E4FCB1B-2DFA-4521-87D5-3DE17E39C17D}</a:tableStyleId>
              </a:tblPr>
              <a:tblGrid>
                <a:gridCol w="1285875"/>
                <a:gridCol w="2667000"/>
                <a:gridCol w="952500"/>
                <a:gridCol w="952500"/>
                <a:gridCol w="952500"/>
              </a:tblGrid>
              <a:tr h="209550">
                <a:tc gridSpan="5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Grouped by Knee Pain Binary Threshold 4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</a:tr>
              <a:tr h="20955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Overall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AGE (median)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67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68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66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row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GENDER, n (%)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Female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8436 (70.6)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2655 (65.6)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5781 (73.2)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Male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3512 (29.4)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1391 (34.4)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2121 (26.8)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rowSpan="7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RACE, n (%)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African American or Black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5622 (47.1)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1527 (37.7)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4095 (51.8)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209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American Indian or Alaskan Native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 (0.1)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 (0.1)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 (0.1)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Asian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500 (4.2)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151 (3.7)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349 (4.4)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Caucasian or White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5180 (43.4)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2161 (53.4)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3019 (38.2)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209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Multiple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86 (0.7)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35 (0.9)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51 (0.6)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Native Hawaiian or Other Pacific Islander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26 (0.2)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13 (0.3)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13 (0.2)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Unknown, Unavailable or Unreported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520 (4.4)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156 (3.9)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364 (4.6)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rowSpan="4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ETHNICITY, n (%)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Hispanic or Latino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428 (3.6)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125 (3.1)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303 (3.8)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Non-Hispanic or Latino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10488 (87.8)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3582 (88.5)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6906 (87.4)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Not Recorded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54 (0.5)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 (0.5)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34 (0.4)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Unreported, Unknown, Unavailable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976 (8.2)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318 (7.9)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658 (8.3)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TOTAL (n)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11948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4046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7902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9050" marB="19050" marR="28575" marL="2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